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8"/>
  </p:notesMasterIdLst>
  <p:handoutMasterIdLst>
    <p:handoutMasterId r:id="rId19"/>
  </p:handoutMasterIdLst>
  <p:sldIdLst>
    <p:sldId id="265" r:id="rId2"/>
    <p:sldId id="315" r:id="rId3"/>
    <p:sldId id="319" r:id="rId4"/>
    <p:sldId id="329" r:id="rId5"/>
    <p:sldId id="320" r:id="rId6"/>
    <p:sldId id="321" r:id="rId7"/>
    <p:sldId id="331" r:id="rId8"/>
    <p:sldId id="322" r:id="rId9"/>
    <p:sldId id="323" r:id="rId10"/>
    <p:sldId id="324" r:id="rId11"/>
    <p:sldId id="325" r:id="rId12"/>
    <p:sldId id="326" r:id="rId13"/>
    <p:sldId id="263" r:id="rId14"/>
    <p:sldId id="327" r:id="rId15"/>
    <p:sldId id="328" r:id="rId16"/>
    <p:sldId id="330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54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9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0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8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1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1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9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4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edspellcheck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ypi.org/project/medspellchecker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huggingface.co/DmitryPogrebno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09171" y="1892126"/>
            <a:ext cx="7525657" cy="132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Machine learning technology for correcting electronic medical texts</a:t>
            </a:r>
            <a:b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</a:br>
            <a:r>
              <a:rPr lang="en-US" sz="3000" b="0" dirty="0" smtClean="0">
                <a:solidFill>
                  <a:schemeClr val="bg2"/>
                </a:solidFill>
                <a:latin typeface="Montserrat SemiBold" panose="00000700000000000000" pitchFamily="2" charset="-52"/>
              </a:rPr>
              <a:t>in Russian</a:t>
            </a:r>
            <a:endParaRPr lang="en-US" sz="3000" b="0" dirty="0">
              <a:solidFill>
                <a:schemeClr val="bg2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92124" y="3488788"/>
            <a:ext cx="8140702" cy="1010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Student: Dmitry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Pogrebnoy</a:t>
            </a:r>
            <a:r>
              <a:rPr lang="en-US" smtClean="0">
                <a:solidFill>
                  <a:schemeClr val="bg2"/>
                </a:solidFill>
                <a:latin typeface="Montserrat" panose="00000500000000000000" pitchFamily="2" charset="-52"/>
              </a:rPr>
              <a:t>, </a:t>
            </a:r>
            <a:r>
              <a:rPr lang="en-US" smtClean="0">
                <a:solidFill>
                  <a:schemeClr val="bg2"/>
                </a:solidFill>
                <a:latin typeface="Montserrat" panose="00000500000000000000" pitchFamily="2" charset="-52"/>
              </a:rPr>
              <a:t>J423</a:t>
            </a:r>
            <a:r>
              <a:rPr lang="ru-RU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2c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Supervisor: Sergey </a:t>
            </a:r>
            <a:r>
              <a:rPr lang="en-US" dirty="0" err="1" smtClean="0">
                <a:solidFill>
                  <a:schemeClr val="bg2"/>
                </a:solidFill>
                <a:latin typeface="Montserrat" panose="00000500000000000000" pitchFamily="2" charset="-52"/>
              </a:rPr>
              <a:t>Kovalchuk</a:t>
            </a:r>
            <a:r>
              <a:rPr lang="en-US" dirty="0" smtClean="0">
                <a:solidFill>
                  <a:schemeClr val="bg2"/>
                </a:solidFill>
                <a:latin typeface="Montserrat" panose="00000500000000000000" pitchFamily="2" charset="-52"/>
              </a:rPr>
              <a:t>, PhD</a:t>
            </a:r>
            <a:endParaRPr lang="ru-RU" dirty="0" smtClean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6" y="4561378"/>
            <a:ext cx="69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10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Python package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40" y="1286602"/>
            <a:ext cx="8502921" cy="327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Assembled the pip python package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b="1" dirty="0"/>
              <a:t> 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contains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Dictionary with correct words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No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 included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Models are loaded dynamically as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needed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Published package name </a:t>
            </a:r>
            <a:r>
              <a:rPr lang="ru-RU" sz="24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3"/>
              </a:rPr>
              <a:t>medspellchecker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Conclusion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4336" y="1433335"/>
            <a:ext cx="8502921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Dataset for training language models is collected</a:t>
            </a:r>
          </a:p>
          <a:p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Three different BERT models are fine-tuned for ranking task </a:t>
            </a:r>
            <a:endParaRPr lang="en-US" sz="2000" dirty="0"/>
          </a:p>
          <a:p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E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xtensive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testing of the developed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 is conducted</a:t>
            </a:r>
            <a:endParaRPr lang="ru-RU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Package with new tool is assembled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82" y="3142954"/>
            <a:ext cx="1098576" cy="10985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23" y="4306075"/>
            <a:ext cx="3722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Fine-tuned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 </a:t>
            </a:r>
          </a:p>
          <a:p>
            <a:pPr algn="ctr"/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huggingface.co/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  <a:hlinkClick r:id="rId4"/>
              </a:rPr>
              <a:t>DmitryPogrebnoy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918" y="3168305"/>
            <a:ext cx="1073225" cy="1073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99673" y="4306075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Pip package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algn="ctr"/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  <a:hlinkClick r:id="rId6"/>
              </a:rPr>
              <a:t>pypi.org/project/medspellchecker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11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7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Further 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plans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1039" y="1436914"/>
            <a:ext cx="8502921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Improve and optimize the spelling correction process 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Try 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fine-tune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smaller language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and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test them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Evaluate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the effect of the developed tool on medical models</a:t>
            </a:r>
            <a:endParaRPr lang="ru-RU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916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9868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your attention</a:t>
            </a:r>
            <a:r>
              <a:rPr lang="ru-RU" sz="4400" dirty="0"/>
              <a:t>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errors in question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77" y="1433230"/>
            <a:ext cx="6669995" cy="29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Spelling correction process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7" name="Объект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96" y="1412906"/>
            <a:ext cx="5792329" cy="34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Metrics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tserrat" panose="00000500000000000000" pitchFamily="2" charset="-52"/>
              </a:rPr>
              <a:t>16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1039" y="1524000"/>
            <a:ext cx="8203149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Error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t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he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ratio of the number of correctly corrected words to the total number of incorrect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Lexical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–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ratio of the number of unchanged modified words to the total number of correct words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Average precision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average of error precision and lexical precision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 SemiBold" panose="00000700000000000000" pitchFamily="2" charset="-52"/>
              </a:rPr>
              <a:t>Performance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the number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of words processed by the tool per second</a:t>
            </a:r>
            <a:endParaRPr lang="ru-RU" sz="16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4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99927"/>
            <a:ext cx="6291943" cy="52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Electronic medical records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1039" y="1336110"/>
            <a:ext cx="8464821" cy="287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In healthcare, there are various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predictive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and decision-making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models based on information from patients' medical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The quality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of such models strongly depend on the quality of the source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texts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Electronic patient data is usually presented in plain text and contains a lot of spelling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errors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Spelling errors in the source texts greatly reduce the quality of the final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and therefore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require correction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2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457200" y="390532"/>
            <a:ext cx="5262797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Goal and tasks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1039" y="1414816"/>
            <a:ext cx="8508168" cy="7604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Goal:</a:t>
            </a:r>
            <a:r>
              <a:rPr lang="ru-RU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Design a method and implement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an automatic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spelling correction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tool for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clinical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texts in Russian. </a:t>
            </a:r>
            <a:endParaRPr lang="ru-RU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1039" y="2414135"/>
            <a:ext cx="8203149" cy="1911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 smtClean="0">
                <a:solidFill>
                  <a:srgbClr val="303030"/>
                </a:solidFill>
                <a:latin typeface="Montserrat SemiBold" panose="00000700000000000000" pitchFamily="2" charset="-52"/>
              </a:rPr>
              <a:t>Tasks for third semester:</a:t>
            </a:r>
            <a:endParaRPr lang="en-US" sz="1800" u="sng" dirty="0">
              <a:solidFill>
                <a:srgbClr val="303030"/>
              </a:solidFill>
              <a:latin typeface="Montserrat SemiBold" panose="00000700000000000000" pitchFamily="2" charset="-52"/>
            </a:endParaRPr>
          </a:p>
          <a:p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Collect and prepare data for training language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models</a:t>
            </a:r>
          </a:p>
          <a:p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Select and fine-tune BERT models for ranking task </a:t>
            </a:r>
            <a:endParaRPr lang="en-US" sz="1800" dirty="0" smtClean="0"/>
          </a:p>
          <a:p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Conduct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extensive testing of the developed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tool</a:t>
            </a:r>
            <a:endParaRPr lang="ru-RU" sz="18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Assemble </a:t>
            </a:r>
            <a:r>
              <a:rPr lang="en-US" sz="1800" dirty="0">
                <a:solidFill>
                  <a:srgbClr val="303030"/>
                </a:solidFill>
                <a:latin typeface="Montserrat" panose="00000500000000000000" pitchFamily="2" charset="-52"/>
              </a:rPr>
              <a:t>the tool into a package and publish </a:t>
            </a:r>
            <a:r>
              <a:rPr lang="en-US" sz="18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it</a:t>
            </a:r>
            <a:endParaRPr lang="en-US" sz="18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anose="00000500000000000000" pitchFamily="2" charset="-52"/>
              </a:rPr>
              <a:t>3/1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74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Tool architecture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4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04" y="1274082"/>
            <a:ext cx="6324941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5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Anamneses dataset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11014" y="1299128"/>
            <a:ext cx="8502921" cy="312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Public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RuMedNLI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– 14716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RuMedPrimeData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– 15249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ts val="23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Private datasets</a:t>
            </a:r>
          </a:p>
          <a:p>
            <a:pPr lvl="1">
              <a:lnSpc>
                <a:spcPts val="2300"/>
              </a:lnSpc>
            </a:pP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Almazov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National Medical Research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Center – 2355 records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ts val="23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Research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Institute of the Russian Academy of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Sciences – 161 records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All datasets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were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pre</a:t>
            </a:r>
            <a:r>
              <a:rPr lang="ru-RU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processed 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and assembled into 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final one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Tokenization and lemmatization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Stop words filtering </a:t>
            </a:r>
          </a:p>
        </p:txBody>
      </p:sp>
    </p:spTree>
    <p:extLst>
      <p:ext uri="{BB962C8B-B14F-4D97-AF65-F5344CB8AC3E}">
        <p14:creationId xmlns:p14="http://schemas.microsoft.com/office/powerpoint/2010/main" val="28503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6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Fine-tune BERT models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91384"/>
            <a:ext cx="8502921" cy="3269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sberbank-ai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ruRoberta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-large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MedRuRobertaLarge</a:t>
            </a:r>
            <a:endParaRPr lang="en-US" sz="20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1.4 Gb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distilbert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-base-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-cased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MedDistilBertBaseRuCased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Converted from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multilang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to Russian model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-  217 Mb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cointegrated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/rubert-tiny2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MedRuBertTiny2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Size – 117 Mb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Train/test/</a:t>
            </a:r>
            <a:r>
              <a:rPr lang="en-US" sz="20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eval</a:t>
            </a:r>
            <a:r>
              <a:rPr lang="en-US" sz="20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datasets – 0.8/0.1/0.1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3030"/>
                </a:solidFill>
                <a:latin typeface="Montserrat" panose="00000500000000000000" pitchFamily="2" charset="-52"/>
              </a:rPr>
              <a:t>All models are published on the Hugging Face repository</a:t>
            </a:r>
            <a:endParaRPr lang="en-US" sz="2000" dirty="0" smtClean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229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W</a:t>
            </a:r>
            <a:r>
              <a:rPr lang="en-US" dirty="0" smtClean="0">
                <a:solidFill>
                  <a:srgbClr val="303030"/>
                </a:solidFill>
                <a:latin typeface="Montserrat Medium" panose="00000600000000000000" pitchFamily="2" charset="-52"/>
              </a:rPr>
              <a:t>ord tests </a:t>
            </a:r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internals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5887" y="4561378"/>
            <a:ext cx="63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7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039" y="1298532"/>
            <a:ext cx="8203149" cy="3570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Single test - error and lexical precision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100 test sample per each error type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Context test - error </a:t>
            </a:r>
            <a:r>
              <a:rPr lang="en-US" sz="2000" dirty="0">
                <a:solidFill>
                  <a:srgbClr val="303030"/>
                </a:solidFill>
                <a:latin typeface="Montserrat Medium" panose="00000600000000000000" pitchFamily="2" charset="0"/>
              </a:rPr>
              <a:t>and lexical </a:t>
            </a: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precision</a:t>
            </a:r>
            <a:endParaRPr lang="en-US" sz="2000" dirty="0">
              <a:solidFill>
                <a:srgbClr val="303030"/>
              </a:solidFill>
              <a:latin typeface="Montserrat Medium" panose="00000600000000000000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100 test samples per each error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type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10 words in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each sample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One of ten words is incorrect, other words are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correct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Same incorrect words as in single test</a:t>
            </a:r>
            <a:endParaRPr lang="ru-RU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303030"/>
                </a:solidFill>
                <a:latin typeface="Montserrat Medium" panose="00000600000000000000" pitchFamily="2" charset="0"/>
              </a:rPr>
              <a:t>Performance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L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aptop with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Ubuntu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20.04</a:t>
            </a:r>
          </a:p>
          <a:p>
            <a:pPr lvl="1">
              <a:lnSpc>
                <a:spcPct val="100000"/>
              </a:lnSpc>
            </a:pP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24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GB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RAM and Intel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Core </a:t>
            </a:r>
            <a:r>
              <a:rPr lang="en-US" sz="1600" dirty="0" err="1" smtClean="0">
                <a:solidFill>
                  <a:srgbClr val="303030"/>
                </a:solidFill>
                <a:latin typeface="Montserrat" panose="00000500000000000000" pitchFamily="2" charset="-52"/>
              </a:rPr>
              <a:t>i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5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-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10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750H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CPU @ </a:t>
            </a:r>
            <a:r>
              <a:rPr lang="ru-RU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.60GHz </a:t>
            </a:r>
            <a:r>
              <a:rPr lang="en-US" sz="1600" dirty="0">
                <a:solidFill>
                  <a:srgbClr val="303030"/>
                </a:solidFill>
                <a:latin typeface="Montserrat" panose="00000500000000000000" pitchFamily="2" charset="-52"/>
              </a:rPr>
              <a:t>* </a:t>
            </a:r>
            <a:r>
              <a:rPr lang="en-US" sz="1600" dirty="0" smtClean="0">
                <a:solidFill>
                  <a:srgbClr val="303030"/>
                </a:solidFill>
                <a:latin typeface="Montserrat" panose="00000500000000000000" pitchFamily="2" charset="-52"/>
              </a:rPr>
              <a:t>12</a:t>
            </a: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30303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6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8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Single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4928481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b="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b="0" dirty="0" smtClean="0">
                          <a:latin typeface="Montserrat SemiBold" panose="00000700000000000000" pitchFamily="2" charset="0"/>
                        </a:rPr>
                        <a:t>86</a:t>
                      </a:r>
                      <a:endParaRPr lang="ru-RU" sz="1400" b="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859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859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283.7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539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829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541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685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762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354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3.4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399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9702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267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2552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0.701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0.981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841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39.7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4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5887" y="4561378"/>
            <a:ext cx="55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9</a:t>
            </a:r>
            <a:r>
              <a:rPr lang="ru-RU" sz="1400" dirty="0" smtClean="0">
                <a:latin typeface="Montserrat" panose="00000500000000000000" pitchFamily="2" charset="-52"/>
              </a:rPr>
              <a:t>/1</a:t>
            </a:r>
            <a:r>
              <a:rPr lang="en-US" sz="1400" dirty="0">
                <a:latin typeface="Montserrat" panose="00000500000000000000" pitchFamily="2" charset="-52"/>
              </a:rPr>
              <a:t>3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90532"/>
            <a:ext cx="6925581" cy="546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03030"/>
                </a:solidFill>
                <a:latin typeface="Montserrat Medium" panose="00000600000000000000" pitchFamily="2" charset="-52"/>
              </a:rPr>
              <a:t>Context word test</a:t>
            </a:r>
            <a:endParaRPr lang="ru-RU" dirty="0">
              <a:solidFill>
                <a:srgbClr val="303030"/>
              </a:solidFill>
              <a:latin typeface="Montserrat Medium" panose="00000600000000000000" pitchFamily="2" charset="-52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431473"/>
              </p:ext>
            </p:extLst>
          </p:nvPr>
        </p:nvGraphicFramePr>
        <p:xfrm>
          <a:off x="341085" y="1374616"/>
          <a:ext cx="8444773" cy="294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1678">
                  <a:extLst>
                    <a:ext uri="{9D8B030D-6E8A-4147-A177-3AD203B41FA5}">
                      <a16:colId xmlns:a16="http://schemas.microsoft.com/office/drawing/2014/main" val="3098728753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val="1425817054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3105112307"/>
                    </a:ext>
                  </a:extLst>
                </a:gridCol>
                <a:gridCol w="1380300">
                  <a:extLst>
                    <a:ext uri="{9D8B030D-6E8A-4147-A177-3AD203B41FA5}">
                      <a16:colId xmlns:a16="http://schemas.microsoft.com/office/drawing/2014/main" val="452997052"/>
                    </a:ext>
                  </a:extLst>
                </a:gridCol>
                <a:gridCol w="1970449">
                  <a:extLst>
                    <a:ext uri="{9D8B030D-6E8A-4147-A177-3AD203B41FA5}">
                      <a16:colId xmlns:a16="http://schemas.microsoft.com/office/drawing/2014/main" val="2167348384"/>
                    </a:ext>
                  </a:extLst>
                </a:gridCol>
              </a:tblGrid>
              <a:tr h="34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Tool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Error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Lexical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precision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Average words per second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612851959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Aspell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</a:t>
                      </a:r>
                      <a:r>
                        <a:rPr lang="ru-RU" sz="1400" dirty="0" smtClean="0">
                          <a:latin typeface="Montserrat SemiBold" panose="00000700000000000000" pitchFamily="2" charset="0"/>
                        </a:rPr>
                        <a:t>.</a:t>
                      </a:r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739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357.3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3897927660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PyHunspell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706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713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11.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1102933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PyEnchant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721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719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050702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LanguageTool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-python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727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942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835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594835465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PySpellChecker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304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868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586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6.7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2701707841"/>
                  </a:ext>
                </a:extLst>
              </a:tr>
              <a:tr h="1966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SymspellPy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913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26060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/>
                </a:tc>
                <a:extLst>
                  <a:ext uri="{0D108BD9-81ED-4DB2-BD59-A6C34878D82A}">
                    <a16:rowId xmlns:a16="http://schemas.microsoft.com/office/drawing/2014/main" val="4013484621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ontserrat" panose="00000500000000000000" pitchFamily="2" charset="-52"/>
                        </a:rPr>
                        <a:t>Jumspell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307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Montserrat" panose="00000500000000000000" pitchFamily="2" charset="-52"/>
                        </a:rPr>
                        <a:t>0.</a:t>
                      </a:r>
                      <a:r>
                        <a:rPr lang="en-US" sz="1400" dirty="0" smtClean="0">
                          <a:latin typeface="Montserrat" panose="00000500000000000000" pitchFamily="2" charset="-52"/>
                        </a:rPr>
                        <a:t>969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638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4322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65575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(CPU,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0.734</a:t>
                      </a: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ontserrat SemiBold" panose="00000700000000000000" pitchFamily="2" charset="0"/>
                        </a:rPr>
                        <a:t>0.984</a:t>
                      </a:r>
                      <a:endParaRPr lang="ru-RU" sz="1400" dirty="0">
                        <a:latin typeface="Montserrat SemiBold" panose="00000700000000000000" pitchFamily="2" charset="0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 SemiBold" panose="00000700000000000000" pitchFamily="2" charset="0"/>
                          <a:ea typeface="+mn-ea"/>
                          <a:cs typeface="+mn-cs"/>
                        </a:rPr>
                        <a:t>861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 SemiBo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marL="59396" marR="59396" marT="29698" marB="29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45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.4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98373"/>
                  </a:ext>
                </a:extLst>
              </a:tr>
              <a:tr h="239564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Tool (GPU, </a:t>
                      </a:r>
                      <a:r>
                        <a:rPr lang="en-US" sz="1400" baseline="0" dirty="0" err="1" smtClean="0">
                          <a:latin typeface="Montserrat" panose="00000500000000000000" pitchFamily="2" charset="-52"/>
                        </a:rPr>
                        <a:t>MedDistilBert</a:t>
                      </a:r>
                      <a:r>
                        <a:rPr lang="en-US" sz="1400" baseline="0" dirty="0" smtClean="0">
                          <a:latin typeface="Montserrat" panose="00000500000000000000" pitchFamily="2" charset="-52"/>
                        </a:rPr>
                        <a:t>)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0" dirty="0">
                        <a:latin typeface="Gotham Pro" panose="02000503040000020004" pitchFamily="50" charset="0"/>
                        <a:cs typeface="Gotham Pro" panose="02000503040000020004" pitchFamily="50" charset="0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134.453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59396" marR="59396" marT="29698" marB="29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2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5545</TotalTime>
  <Words>749</Words>
  <Application>Microsoft Office PowerPoint</Application>
  <PresentationFormat>Экран (16:9)</PresentationFormat>
  <Paragraphs>199</Paragraphs>
  <Slides>16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ALS Gorizont Bold Expanded</vt:lpstr>
      <vt:lpstr>Arial</vt:lpstr>
      <vt:lpstr>Calibri</vt:lpstr>
      <vt:lpstr>Golos Text</vt:lpstr>
      <vt:lpstr>Golos Text DemiBold</vt:lpstr>
      <vt:lpstr>Montserrat</vt:lpstr>
      <vt:lpstr>Montserrat Medium</vt:lpstr>
      <vt:lpstr>Montserrat SemiBold</vt:lpstr>
      <vt:lpstr>Times New Roman</vt:lpstr>
      <vt:lpstr>Тема1</vt:lpstr>
      <vt:lpstr>Презентация PowerPoint</vt:lpstr>
      <vt:lpstr>Electronic medical records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attention!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Погребной</cp:lastModifiedBy>
  <cp:revision>121</cp:revision>
  <dcterms:created xsi:type="dcterms:W3CDTF">2014-06-27T12:30:22Z</dcterms:created>
  <dcterms:modified xsi:type="dcterms:W3CDTF">2023-01-22T22:47:06Z</dcterms:modified>
</cp:coreProperties>
</file>